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4" r:id="rId3"/>
    <p:sldId id="355" r:id="rId4"/>
    <p:sldId id="362" r:id="rId5"/>
    <p:sldId id="356" r:id="rId6"/>
    <p:sldId id="363" r:id="rId7"/>
    <p:sldId id="364" r:id="rId8"/>
    <p:sldId id="365" r:id="rId9"/>
    <p:sldId id="361" r:id="rId10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B30BFF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6311" autoAdjust="0"/>
  </p:normalViewPr>
  <p:slideViewPr>
    <p:cSldViewPr>
      <p:cViewPr varScale="1">
        <p:scale>
          <a:sx n="150" d="100"/>
          <a:sy n="150" d="100"/>
        </p:scale>
        <p:origin x="-57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05576"/>
            <a:ext cx="0" cy="27813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11455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350044"/>
            <a:ext cx="6781800" cy="16002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2287191"/>
            <a:ext cx="6248400" cy="177165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489" y="1239602"/>
            <a:ext cx="1643003" cy="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679"/>
            <a:ext cx="2057400" cy="45065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679"/>
            <a:ext cx="6019800" cy="45065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89447"/>
            <a:ext cx="8229600" cy="330874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89448"/>
            <a:ext cx="4038600" cy="15966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000375"/>
            <a:ext cx="4038600" cy="15978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499851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51470"/>
            <a:ext cx="0" cy="531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679"/>
            <a:ext cx="75438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9447"/>
            <a:ext cx="8229600" cy="33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397" y="159482"/>
            <a:ext cx="956897" cy="3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7524" y="1275606"/>
            <a:ext cx="6912768" cy="70164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400" dirty="0" smtClean="0"/>
              <a:t>ОГЭ по информатике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7524" y="2355726"/>
            <a:ext cx="6912768" cy="95963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Часть 1. Задание 8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627534"/>
            <a:ext cx="85329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Calibri"/>
              </a:rPr>
              <a:t>Для поиска информации существуют специальные поисковые службы, называемые </a:t>
            </a:r>
            <a:r>
              <a:rPr lang="ru-RU" sz="1600" b="1" i="1" dirty="0">
                <a:latin typeface="+mn-lt"/>
                <a:ea typeface="Calibri"/>
              </a:rPr>
              <a:t>поисковые серверы</a:t>
            </a:r>
            <a:r>
              <a:rPr lang="ru-RU" sz="1600" dirty="0">
                <a:latin typeface="+mn-lt"/>
                <a:ea typeface="Calibri"/>
              </a:rPr>
              <a:t>. Наиболее известные из них – </a:t>
            </a:r>
            <a:r>
              <a:rPr lang="en-US" sz="1600" dirty="0" err="1">
                <a:latin typeface="+mn-lt"/>
                <a:ea typeface="Calibri"/>
              </a:rPr>
              <a:t>yandex</a:t>
            </a:r>
            <a:r>
              <a:rPr lang="ru-RU" sz="1600" dirty="0">
                <a:latin typeface="+mn-lt"/>
                <a:ea typeface="Calibri"/>
              </a:rPr>
              <a:t>.</a:t>
            </a:r>
            <a:r>
              <a:rPr lang="en-US" sz="1600" dirty="0" err="1">
                <a:latin typeface="+mn-lt"/>
                <a:ea typeface="Calibri"/>
              </a:rPr>
              <a:t>ru</a:t>
            </a:r>
            <a:r>
              <a:rPr lang="ru-RU" sz="1600" dirty="0">
                <a:latin typeface="+mn-lt"/>
                <a:ea typeface="Calibri"/>
              </a:rPr>
              <a:t>, </a:t>
            </a:r>
            <a:r>
              <a:rPr lang="en-US" sz="1600" dirty="0" err="1">
                <a:latin typeface="+mn-lt"/>
                <a:ea typeface="Calibri"/>
              </a:rPr>
              <a:t>google</a:t>
            </a:r>
            <a:r>
              <a:rPr lang="ru-RU" sz="1600" dirty="0">
                <a:latin typeface="+mn-lt"/>
                <a:ea typeface="Calibri"/>
              </a:rPr>
              <a:t>.</a:t>
            </a:r>
            <a:r>
              <a:rPr lang="en-US" sz="1600" dirty="0" err="1">
                <a:latin typeface="+mn-lt"/>
                <a:ea typeface="Calibri"/>
              </a:rPr>
              <a:t>ru</a:t>
            </a:r>
            <a:r>
              <a:rPr lang="ru-RU" sz="1600" dirty="0">
                <a:latin typeface="+mn-lt"/>
                <a:ea typeface="Calibri"/>
              </a:rPr>
              <a:t> и другие.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Calibri"/>
              </a:rPr>
              <a:t>Текст, который пользователь печатает в поле поиска, называется </a:t>
            </a:r>
            <a:r>
              <a:rPr lang="ru-RU" sz="1600" b="1" i="1" dirty="0">
                <a:latin typeface="+mn-lt"/>
                <a:ea typeface="Calibri"/>
              </a:rPr>
              <a:t>поисковым запросом</a:t>
            </a:r>
            <a:r>
              <a:rPr lang="ru-RU" sz="1600" dirty="0">
                <a:latin typeface="+mn-lt"/>
                <a:ea typeface="Calibri"/>
              </a:rPr>
              <a:t>. </a:t>
            </a:r>
          </a:p>
          <a:p>
            <a:pPr algn="just"/>
            <a:r>
              <a:rPr lang="ru-RU" sz="1600" dirty="0" smtClean="0">
                <a:latin typeface="+mn-lt"/>
                <a:ea typeface="Calibri"/>
              </a:rPr>
              <a:t>Поисковая </a:t>
            </a:r>
            <a:r>
              <a:rPr lang="ru-RU" sz="1600" dirty="0">
                <a:latin typeface="+mn-lt"/>
                <a:ea typeface="Calibri"/>
              </a:rPr>
              <a:t>система анализирует слова в поисковом запросе, выделяет из них важные (ключевые) слова и по ним уже осуществляет поиск в собственных хранилищах. Ссылки на найденные страницы выдаются в качестве результата поискового запроса.</a:t>
            </a:r>
            <a:endParaRPr lang="ru-RU" sz="1600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8378" y="2202659"/>
            <a:ext cx="85329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Calibri"/>
              </a:rPr>
              <a:t>Чтобы поиск был более продуктивным, поисковые серверы позволяют указывать ключевые слова с использованием различных логических операций.</a:t>
            </a:r>
          </a:p>
          <a:p>
            <a:pPr marL="342900" lvl="0" indent="-342900">
              <a:spcBef>
                <a:spcPts val="1200"/>
              </a:spcBef>
              <a:spcAft>
                <a:spcPts val="0"/>
              </a:spcAft>
              <a:buFont typeface="Times New Roman"/>
              <a:buChar char="•"/>
            </a:pPr>
            <a:r>
              <a:rPr lang="ru-RU" sz="1600" b="1" i="1" dirty="0">
                <a:latin typeface="+mn-lt"/>
                <a:ea typeface="Calibri"/>
              </a:rPr>
              <a:t>логическое ИЛИ (дизъюнкция)</a:t>
            </a:r>
            <a:r>
              <a:rPr lang="ru-RU" sz="1600" dirty="0">
                <a:latin typeface="+mn-lt"/>
                <a:ea typeface="Calibri"/>
              </a:rPr>
              <a:t>, обозначаемая в поисковых запросах символом </a:t>
            </a:r>
            <a:r>
              <a:rPr lang="ru-RU" sz="1600" dirty="0" smtClean="0">
                <a:latin typeface="+mn-lt"/>
                <a:ea typeface="Calibri"/>
              </a:rPr>
              <a:t>«|»;</a:t>
            </a:r>
            <a:endParaRPr lang="ru-RU" sz="1600" dirty="0">
              <a:latin typeface="+mn-lt"/>
              <a:ea typeface="Calibri"/>
            </a:endParaRPr>
          </a:p>
          <a:p>
            <a:pPr marL="342900" lvl="0" indent="-342900">
              <a:spcBef>
                <a:spcPts val="1200"/>
              </a:spcBef>
              <a:spcAft>
                <a:spcPts val="0"/>
              </a:spcAft>
              <a:buFont typeface="Times New Roman"/>
              <a:buChar char="•"/>
            </a:pPr>
            <a:r>
              <a:rPr lang="ru-RU" sz="1600" b="1" i="1" dirty="0">
                <a:latin typeface="+mn-lt"/>
                <a:ea typeface="Calibri"/>
              </a:rPr>
              <a:t>логическое И (конъюнкция)</a:t>
            </a:r>
            <a:r>
              <a:rPr lang="ru-RU" sz="1600" dirty="0">
                <a:latin typeface="+mn-lt"/>
                <a:ea typeface="Calibri"/>
              </a:rPr>
              <a:t>, обозначаемая в поисковых запросах символом «&amp;».</a:t>
            </a:r>
            <a:endParaRPr lang="ru-RU" sz="1600" dirty="0">
              <a:effectLst/>
              <a:latin typeface="+mn-lt"/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7950" y="3696114"/>
            <a:ext cx="85938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Рассмотрим поисковый запрос на примере двух ключевых слов – «красный» и «синий».</a:t>
            </a:r>
          </a:p>
          <a:p>
            <a:r>
              <a:rPr lang="ru-RU" sz="1600" dirty="0">
                <a:latin typeface="+mn-lt"/>
              </a:rPr>
              <a:t>Запрос по каждому из этих слов по отдельности выдаёт ссылки на страницы, которые содержат только одно соответствующее слово. Но есть и такие страницы, которые содержат и то, и другое слово вместе.</a:t>
            </a:r>
          </a:p>
        </p:txBody>
      </p:sp>
    </p:spTree>
    <p:extLst>
      <p:ext uri="{BB962C8B-B14F-4D97-AF65-F5344CB8AC3E}">
        <p14:creationId xmlns:p14="http://schemas.microsoft.com/office/powerpoint/2010/main" val="33813364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2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9532" y="627534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+mn-lt"/>
                <a:ea typeface="Calibri"/>
              </a:rPr>
              <a:t>Изобразим множества этих страниц при помощи диаграммы (</a:t>
            </a:r>
            <a:r>
              <a:rPr lang="ru-RU" sz="1600" b="1" i="1" dirty="0">
                <a:solidFill>
                  <a:srgbClr val="000000"/>
                </a:solidFill>
                <a:latin typeface="+mn-lt"/>
                <a:ea typeface="Calibri"/>
              </a:rPr>
              <a:t>кругов Эйлера</a:t>
            </a:r>
            <a:r>
              <a:rPr lang="ru-RU" sz="1600" dirty="0" smtClean="0">
                <a:solidFill>
                  <a:srgbClr val="000000"/>
                </a:solidFill>
                <a:latin typeface="+mn-lt"/>
                <a:ea typeface="Calibri"/>
              </a:rPr>
              <a:t>).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Calibri"/>
              </a:rPr>
              <a:t>Множества страниц, содержащих слова «красный» и «синий», частично пересекаются.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1" name="Полотно 1"/>
          <p:cNvGrpSpPr/>
          <p:nvPr/>
        </p:nvGrpSpPr>
        <p:grpSpPr>
          <a:xfrm>
            <a:off x="6546114" y="447514"/>
            <a:ext cx="1835765" cy="1172863"/>
            <a:chOff x="0" y="0"/>
            <a:chExt cx="2416175" cy="1543685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0" y="0"/>
              <a:ext cx="2416175" cy="1543685"/>
            </a:xfrm>
            <a:prstGeom prst="rect">
              <a:avLst/>
            </a:prstGeom>
          </p:spPr>
        </p:sp>
        <p:grpSp>
          <p:nvGrpSpPr>
            <p:cNvPr id="15" name="Группа 14"/>
            <p:cNvGrpSpPr/>
            <p:nvPr/>
          </p:nvGrpSpPr>
          <p:grpSpPr>
            <a:xfrm>
              <a:off x="113643" y="124331"/>
              <a:ext cx="2146852" cy="1304014"/>
              <a:chOff x="190832" y="373712"/>
              <a:chExt cx="2146852" cy="1304014"/>
            </a:xfrm>
          </p:grpSpPr>
          <p:sp>
            <p:nvSpPr>
              <p:cNvPr id="20" name="Овал 19"/>
              <p:cNvSpPr/>
              <p:nvPr/>
            </p:nvSpPr>
            <p:spPr>
              <a:xfrm>
                <a:off x="190832" y="373712"/>
                <a:ext cx="1304014" cy="1304014"/>
              </a:xfrm>
              <a:prstGeom prst="ellipse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Овал 20"/>
              <p:cNvSpPr/>
              <p:nvPr/>
            </p:nvSpPr>
            <p:spPr>
              <a:xfrm>
                <a:off x="1033670" y="373712"/>
                <a:ext cx="1304014" cy="1304014"/>
              </a:xfrm>
              <a:prstGeom prst="ellipse">
                <a:avLst/>
              </a:prstGeom>
              <a:noFill/>
              <a:ln w="38100" cap="flat" cmpd="sng" algn="ctr">
                <a:solidFill>
                  <a:srgbClr val="0070C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Поле 10"/>
              <p:cNvSpPr txBox="1"/>
              <p:nvPr/>
            </p:nvSpPr>
            <p:spPr>
              <a:xfrm>
                <a:off x="261207" y="620203"/>
                <a:ext cx="772478" cy="32831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красный</a:t>
                </a:r>
                <a:endParaRPr kumimoji="0" lang="ru-RU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23" name="Поле 13"/>
              <p:cNvSpPr txBox="1"/>
              <p:nvPr/>
            </p:nvSpPr>
            <p:spPr>
              <a:xfrm>
                <a:off x="1525980" y="613201"/>
                <a:ext cx="639818" cy="32831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синий</a:t>
                </a:r>
                <a:endParaRPr kumimoji="0" lang="ru-RU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</p:grpSp>
      </p:grpSp>
      <p:sp>
        <p:nvSpPr>
          <p:cNvPr id="5" name="Прямоугольник 4"/>
          <p:cNvSpPr/>
          <p:nvPr/>
        </p:nvSpPr>
        <p:spPr>
          <a:xfrm>
            <a:off x="359532" y="1554927"/>
            <a:ext cx="57606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+mn-lt"/>
              </a:rPr>
              <a:t>Рассмотрим запрос «</a:t>
            </a:r>
            <a:r>
              <a:rPr lang="ru-RU" sz="1600" b="1" i="1" dirty="0">
                <a:latin typeface="+mn-lt"/>
              </a:rPr>
              <a:t>красный &amp; синий</a:t>
            </a:r>
            <a:r>
              <a:rPr lang="ru-RU" sz="1600" dirty="0">
                <a:latin typeface="+mn-lt"/>
              </a:rPr>
              <a:t>». Это те страницы, которые одновременно содержат слова и «красный» и «синий». На диаграмме это будет область, соответствующая </a:t>
            </a:r>
            <a:r>
              <a:rPr lang="ru-RU" sz="1600" b="1" i="1" dirty="0">
                <a:latin typeface="+mn-lt"/>
              </a:rPr>
              <a:t>пересечению</a:t>
            </a:r>
            <a:r>
              <a:rPr lang="ru-RU" sz="1600" dirty="0">
                <a:latin typeface="+mn-lt"/>
              </a:rPr>
              <a:t> множеств</a:t>
            </a:r>
            <a:r>
              <a:rPr lang="ru-RU" sz="1600" dirty="0" smtClean="0">
                <a:latin typeface="+mn-lt"/>
              </a:rPr>
              <a:t>.</a:t>
            </a:r>
          </a:p>
        </p:txBody>
      </p:sp>
      <p:grpSp>
        <p:nvGrpSpPr>
          <p:cNvPr id="24" name="Полотно 16"/>
          <p:cNvGrpSpPr/>
          <p:nvPr/>
        </p:nvGrpSpPr>
        <p:grpSpPr>
          <a:xfrm>
            <a:off x="6606249" y="1671650"/>
            <a:ext cx="1836000" cy="1173600"/>
            <a:chOff x="0" y="0"/>
            <a:chExt cx="2416175" cy="1543685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0" y="0"/>
              <a:ext cx="2416175" cy="1543685"/>
            </a:xfrm>
            <a:prstGeom prst="rect">
              <a:avLst/>
            </a:prstGeom>
          </p:spPr>
        </p:sp>
        <p:grpSp>
          <p:nvGrpSpPr>
            <p:cNvPr id="26" name="Группа 25"/>
            <p:cNvGrpSpPr/>
            <p:nvPr/>
          </p:nvGrpSpPr>
          <p:grpSpPr>
            <a:xfrm>
              <a:off x="956534" y="310317"/>
              <a:ext cx="459630" cy="938674"/>
              <a:chOff x="956534" y="310317"/>
              <a:chExt cx="459630" cy="938674"/>
            </a:xfrm>
            <a:pattFill prst="lgGrid">
              <a:fgClr>
                <a:srgbClr val="0070C0"/>
              </a:fgClr>
              <a:bgClr>
                <a:srgbClr val="00B050"/>
              </a:bgClr>
            </a:pattFill>
          </p:grpSpPr>
          <p:sp>
            <p:nvSpPr>
              <p:cNvPr id="32" name="Хорда 31"/>
              <p:cNvSpPr/>
              <p:nvPr/>
            </p:nvSpPr>
            <p:spPr>
              <a:xfrm>
                <a:off x="956534" y="312871"/>
                <a:ext cx="459630" cy="936120"/>
              </a:xfrm>
              <a:prstGeom prst="chord">
                <a:avLst>
                  <a:gd name="adj1" fmla="val 5382375"/>
                  <a:gd name="adj2" fmla="val 16244156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Хорда 32"/>
              <p:cNvSpPr/>
              <p:nvPr/>
            </p:nvSpPr>
            <p:spPr>
              <a:xfrm flipH="1">
                <a:off x="956534" y="310317"/>
                <a:ext cx="459630" cy="936120"/>
              </a:xfrm>
              <a:prstGeom prst="chord">
                <a:avLst>
                  <a:gd name="adj1" fmla="val 5382375"/>
                  <a:gd name="adj2" fmla="val 16244156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Группа 26"/>
            <p:cNvGrpSpPr/>
            <p:nvPr/>
          </p:nvGrpSpPr>
          <p:grpSpPr>
            <a:xfrm>
              <a:off x="113643" y="124331"/>
              <a:ext cx="2146852" cy="1304014"/>
              <a:chOff x="190832" y="373712"/>
              <a:chExt cx="2146852" cy="1304014"/>
            </a:xfrm>
          </p:grpSpPr>
          <p:sp>
            <p:nvSpPr>
              <p:cNvPr id="28" name="Овал 27"/>
              <p:cNvSpPr/>
              <p:nvPr/>
            </p:nvSpPr>
            <p:spPr>
              <a:xfrm>
                <a:off x="190832" y="373712"/>
                <a:ext cx="1304014" cy="1304014"/>
              </a:xfrm>
              <a:prstGeom prst="ellipse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Овал 28"/>
              <p:cNvSpPr/>
              <p:nvPr/>
            </p:nvSpPr>
            <p:spPr>
              <a:xfrm>
                <a:off x="1033670" y="373712"/>
                <a:ext cx="1304014" cy="1304014"/>
              </a:xfrm>
              <a:prstGeom prst="ellipse">
                <a:avLst/>
              </a:prstGeom>
              <a:noFill/>
              <a:ln w="38100" cap="flat" cmpd="sng" algn="ctr">
                <a:solidFill>
                  <a:srgbClr val="0070C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Поле 14"/>
              <p:cNvSpPr txBox="1"/>
              <p:nvPr/>
            </p:nvSpPr>
            <p:spPr>
              <a:xfrm>
                <a:off x="261207" y="620203"/>
                <a:ext cx="772478" cy="32831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красный</a:t>
                </a:r>
                <a:endParaRPr kumimoji="0" lang="ru-RU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31" name="Поле 15"/>
              <p:cNvSpPr txBox="1"/>
              <p:nvPr/>
            </p:nvSpPr>
            <p:spPr>
              <a:xfrm>
                <a:off x="1525980" y="613201"/>
                <a:ext cx="639818" cy="32831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синий</a:t>
                </a:r>
                <a:endParaRPr kumimoji="0" lang="ru-RU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</p:grpSp>
      </p:grpSp>
      <p:sp>
        <p:nvSpPr>
          <p:cNvPr id="34" name="Прямоугольник 33"/>
          <p:cNvSpPr/>
          <p:nvPr/>
        </p:nvSpPr>
        <p:spPr>
          <a:xfrm>
            <a:off x="343735" y="3111810"/>
            <a:ext cx="57606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+mn-lt"/>
                <a:ea typeface="Calibri"/>
              </a:rPr>
              <a:t>Рассмотрим запрос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Calibri"/>
              </a:rPr>
              <a:t> </a:t>
            </a:r>
            <a:r>
              <a:rPr lang="ru-RU" sz="1600" b="1" i="1" dirty="0">
                <a:solidFill>
                  <a:srgbClr val="000000"/>
                </a:solidFill>
                <a:latin typeface="+mn-lt"/>
                <a:ea typeface="Calibri"/>
              </a:rPr>
              <a:t>«красный </a:t>
            </a:r>
            <a:r>
              <a:rPr lang="ru-RU" sz="1600" b="1" dirty="0">
                <a:solidFill>
                  <a:srgbClr val="000000"/>
                </a:solidFill>
                <a:latin typeface="+mn-lt"/>
                <a:ea typeface="Calibri"/>
              </a:rPr>
              <a:t>|</a:t>
            </a:r>
            <a:r>
              <a:rPr lang="ru-RU" sz="1600" b="1" i="1" dirty="0">
                <a:solidFill>
                  <a:srgbClr val="000000"/>
                </a:solidFill>
                <a:latin typeface="+mn-lt"/>
                <a:ea typeface="Calibri"/>
              </a:rPr>
              <a:t> синий»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Calibri"/>
              </a:rPr>
              <a:t>. Это те страницы, которые содержат или только слово «красный», или только слово «синий», или слова «красный» и «синий» одновременно. </a:t>
            </a:r>
            <a:r>
              <a:rPr lang="ru-RU" sz="1600" dirty="0">
                <a:latin typeface="+mn-lt"/>
                <a:ea typeface="Calibri"/>
              </a:rPr>
              <a:t>На диаграмме это будет область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Calibri"/>
              </a:rPr>
              <a:t>, соответствующая </a:t>
            </a:r>
            <a:r>
              <a:rPr lang="ru-RU" sz="1600" b="1" i="1" dirty="0">
                <a:solidFill>
                  <a:srgbClr val="000000"/>
                </a:solidFill>
                <a:latin typeface="+mn-lt"/>
                <a:ea typeface="Calibri"/>
              </a:rPr>
              <a:t>объединению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Calibri"/>
              </a:rPr>
              <a:t> множеств</a:t>
            </a:r>
            <a:r>
              <a:rPr lang="ru-RU" sz="1600" dirty="0" smtClean="0">
                <a:solidFill>
                  <a:srgbClr val="000000"/>
                </a:solidFill>
                <a:latin typeface="+mn-lt"/>
                <a:ea typeface="Calibri"/>
              </a:rPr>
              <a:t>.</a:t>
            </a:r>
          </a:p>
        </p:txBody>
      </p:sp>
      <p:grpSp>
        <p:nvGrpSpPr>
          <p:cNvPr id="35" name="Полотно 29"/>
          <p:cNvGrpSpPr/>
          <p:nvPr/>
        </p:nvGrpSpPr>
        <p:grpSpPr>
          <a:xfrm>
            <a:off x="6589730" y="3075806"/>
            <a:ext cx="1836000" cy="1173600"/>
            <a:chOff x="0" y="0"/>
            <a:chExt cx="2444750" cy="1568450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0" y="0"/>
              <a:ext cx="2444750" cy="1568450"/>
            </a:xfrm>
            <a:prstGeom prst="rect">
              <a:avLst/>
            </a:prstGeom>
          </p:spPr>
        </p:sp>
        <p:grpSp>
          <p:nvGrpSpPr>
            <p:cNvPr id="37" name="Группа 36"/>
            <p:cNvGrpSpPr/>
            <p:nvPr/>
          </p:nvGrpSpPr>
          <p:grpSpPr>
            <a:xfrm>
              <a:off x="113643" y="124331"/>
              <a:ext cx="2146852" cy="1304140"/>
              <a:chOff x="113643" y="124331"/>
              <a:chExt cx="2146852" cy="1304140"/>
            </a:xfrm>
          </p:grpSpPr>
          <p:grpSp>
            <p:nvGrpSpPr>
              <p:cNvPr id="38" name="Группа 37"/>
              <p:cNvGrpSpPr/>
              <p:nvPr/>
            </p:nvGrpSpPr>
            <p:grpSpPr>
              <a:xfrm>
                <a:off x="113643" y="124457"/>
                <a:ext cx="2146852" cy="1304014"/>
                <a:chOff x="672443" y="1483770"/>
                <a:chExt cx="2146852" cy="1304014"/>
              </a:xfrm>
            </p:grpSpPr>
            <p:sp>
              <p:nvSpPr>
                <p:cNvPr id="43" name="Овал 42"/>
                <p:cNvSpPr/>
                <p:nvPr/>
              </p:nvSpPr>
              <p:spPr>
                <a:xfrm>
                  <a:off x="672443" y="1483770"/>
                  <a:ext cx="1304014" cy="1304014"/>
                </a:xfrm>
                <a:prstGeom prst="ellipse">
                  <a:avLst/>
                </a:prstGeom>
                <a:pattFill prst="lgGrid">
                  <a:fgClr>
                    <a:srgbClr val="0070C0"/>
                  </a:fgClr>
                  <a:bgClr>
                    <a:srgbClr val="00B050"/>
                  </a:bgClr>
                </a:pattFill>
                <a:ln w="381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" name="Овал 43"/>
                <p:cNvSpPr/>
                <p:nvPr/>
              </p:nvSpPr>
              <p:spPr>
                <a:xfrm>
                  <a:off x="1515281" y="1483770"/>
                  <a:ext cx="1304014" cy="1304014"/>
                </a:xfrm>
                <a:prstGeom prst="ellipse">
                  <a:avLst/>
                </a:prstGeom>
                <a:pattFill prst="lgGrid">
                  <a:fgClr>
                    <a:srgbClr val="0070C0"/>
                  </a:fgClr>
                  <a:bgClr>
                    <a:srgbClr val="00B050"/>
                  </a:bgClr>
                </a:pattFill>
                <a:ln w="381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9" name="Овал 38"/>
              <p:cNvSpPr/>
              <p:nvPr/>
            </p:nvSpPr>
            <p:spPr>
              <a:xfrm>
                <a:off x="113643" y="124331"/>
                <a:ext cx="1304014" cy="1304014"/>
              </a:xfrm>
              <a:prstGeom prst="ellipse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Овал 39"/>
              <p:cNvSpPr/>
              <p:nvPr/>
            </p:nvSpPr>
            <p:spPr>
              <a:xfrm>
                <a:off x="956481" y="124331"/>
                <a:ext cx="1304014" cy="1304014"/>
              </a:xfrm>
              <a:prstGeom prst="ellipse">
                <a:avLst/>
              </a:prstGeom>
              <a:noFill/>
              <a:ln w="38100" cap="flat" cmpd="sng" algn="ctr">
                <a:solidFill>
                  <a:srgbClr val="0070C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Поле 27"/>
              <p:cNvSpPr txBox="1"/>
              <p:nvPr/>
            </p:nvSpPr>
            <p:spPr>
              <a:xfrm>
                <a:off x="184018" y="370822"/>
                <a:ext cx="772478" cy="32831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красный</a:t>
                </a:r>
                <a:endParaRPr kumimoji="0" lang="ru-RU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42" name="Поле 28"/>
              <p:cNvSpPr txBox="1"/>
              <p:nvPr/>
            </p:nvSpPr>
            <p:spPr>
              <a:xfrm>
                <a:off x="1448791" y="363820"/>
                <a:ext cx="639818" cy="32831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синий</a:t>
                </a:r>
                <a:endParaRPr kumimoji="0" lang="ru-RU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</p:grpSp>
      </p:grpSp>
      <p:sp>
        <p:nvSpPr>
          <p:cNvPr id="6" name="Прямоугольник 5"/>
          <p:cNvSpPr/>
          <p:nvPr/>
        </p:nvSpPr>
        <p:spPr>
          <a:xfrm>
            <a:off x="359532" y="2527035"/>
            <a:ext cx="576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Операция логическое И (&amp;) приводит к уменьшению количества найденных страниц.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9531" y="4335946"/>
            <a:ext cx="57448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Операция логическое ИЛИ ( | ) приводит к увеличению количества найденных страниц.</a:t>
            </a:r>
          </a:p>
        </p:txBody>
      </p:sp>
    </p:spTree>
    <p:extLst>
      <p:ext uri="{BB962C8B-B14F-4D97-AF65-F5344CB8AC3E}">
        <p14:creationId xmlns:p14="http://schemas.microsoft.com/office/powerpoint/2010/main" val="150854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8-1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880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В языке запросов поискового сервера для обозначения логической операции «ИЛИ» используется символ «|», а для обозначения логической операции «И» – символ «&amp;».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В таблице приведены запросы и количество найденных по ним страниц некоторого сегмента сети Интернет. Считается, что все запросы выполнялись практически одновременно, так что набор страниц, содержащих все искомые слова, не изменялся за время выполнения запросов.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505442"/>
              </p:ext>
            </p:extLst>
          </p:nvPr>
        </p:nvGraphicFramePr>
        <p:xfrm>
          <a:off x="1997228" y="2031690"/>
          <a:ext cx="5112568" cy="919619"/>
        </p:xfrm>
        <a:graphic>
          <a:graphicData uri="http://schemas.openxmlformats.org/drawingml/2006/table">
            <a:tbl>
              <a:tblPr firstRow="1" firstCol="1" bandRow="1"/>
              <a:tblGrid>
                <a:gridCol w="2527711"/>
                <a:gridCol w="2584857"/>
              </a:tblGrid>
              <a:tr h="2223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Запрос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Найдено страниц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 тысячах)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Волк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| </a:t>
                      </a:r>
                      <a:r>
                        <a:rPr lang="ru-RU" sz="1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Заяц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780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Волк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260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Волк &amp; Заяц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50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7574" y="3134833"/>
            <a:ext cx="85318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Calibri"/>
              </a:rPr>
              <a:t>Какое количество страниц (в тысячах) будет найдено по запросу </a:t>
            </a:r>
            <a:r>
              <a:rPr lang="ru-RU" sz="1600" i="1" dirty="0">
                <a:solidFill>
                  <a:srgbClr val="000000"/>
                </a:solidFill>
                <a:latin typeface="Calibri"/>
              </a:rPr>
              <a:t>Заяц</a:t>
            </a:r>
            <a:r>
              <a:rPr lang="ru-RU" sz="1600" dirty="0">
                <a:solidFill>
                  <a:srgbClr val="000000"/>
                </a:solidFill>
                <a:latin typeface="Calibri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88922469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effectLst/>
                <a:latin typeface="Times New Roman"/>
                <a:ea typeface="Calibri"/>
              </a:rPr>
              <a:t>8-1</a:t>
            </a:r>
            <a:endParaRPr lang="ru-RU" sz="1600" dirty="0">
              <a:effectLst/>
              <a:latin typeface="Times New Roman"/>
              <a:ea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291" y="1974200"/>
            <a:ext cx="86441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lvl="0"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Используем графический способ решения с помощью кругов Эйлера.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lvl="0"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Обозначим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части кругов буквами и запишем соответствующие им значения по данным таблицы.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4291" y="4657287"/>
            <a:ext cx="13211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570.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92788"/>
              </p:ext>
            </p:extLst>
          </p:nvPr>
        </p:nvGraphicFramePr>
        <p:xfrm>
          <a:off x="2555776" y="644019"/>
          <a:ext cx="5112568" cy="919619"/>
        </p:xfrm>
        <a:graphic>
          <a:graphicData uri="http://schemas.openxmlformats.org/drawingml/2006/table">
            <a:tbl>
              <a:tblPr firstRow="1" firstCol="1" bandRow="1"/>
              <a:tblGrid>
                <a:gridCol w="2527711"/>
                <a:gridCol w="2584857"/>
              </a:tblGrid>
              <a:tr h="2223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Запрос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Найдено страниц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 тысячах)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Волк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| </a:t>
                      </a:r>
                      <a:r>
                        <a:rPr lang="ru-RU" sz="1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Заяц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780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Волк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260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Волк &amp; Заяц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50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4291" y="1635646"/>
            <a:ext cx="85318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Какое количество страниц (в тысячах) будет найдено по запросу </a:t>
            </a:r>
            <a:r>
              <a:rPr lang="ru-RU" sz="1600" i="1" dirty="0">
                <a:latin typeface="+mn-lt"/>
              </a:rPr>
              <a:t>Заяц</a:t>
            </a:r>
            <a:r>
              <a:rPr lang="ru-RU" sz="1600" dirty="0">
                <a:latin typeface="+mn-lt"/>
              </a:rPr>
              <a:t>? 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431540" y="2852537"/>
            <a:ext cx="2146300" cy="1581785"/>
            <a:chOff x="190832" y="95416"/>
            <a:chExt cx="2146852" cy="1582310"/>
          </a:xfrm>
        </p:grpSpPr>
        <p:sp>
          <p:nvSpPr>
            <p:cNvPr id="24" name="Овал 23"/>
            <p:cNvSpPr/>
            <p:nvPr/>
          </p:nvSpPr>
          <p:spPr>
            <a:xfrm>
              <a:off x="190832" y="373712"/>
              <a:ext cx="1304014" cy="1304014"/>
            </a:xfrm>
            <a:prstGeom prst="ellipse">
              <a:avLst/>
            </a:pr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>
              <a:off x="1033670" y="373712"/>
              <a:ext cx="1304014" cy="1304014"/>
            </a:xfrm>
            <a:prstGeom prst="ellipse">
              <a:avLst/>
            </a:pr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Поле 4"/>
            <p:cNvSpPr txBox="1"/>
            <p:nvPr/>
          </p:nvSpPr>
          <p:spPr>
            <a:xfrm>
              <a:off x="421420" y="95416"/>
              <a:ext cx="683812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rPr>
                <a:t>Волк</a:t>
              </a: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Calibri"/>
              </a:endParaRPr>
            </a:p>
          </p:txBody>
        </p:sp>
        <p:sp>
          <p:nvSpPr>
            <p:cNvPr id="27" name="Поле 5"/>
            <p:cNvSpPr txBox="1"/>
            <p:nvPr/>
          </p:nvSpPr>
          <p:spPr>
            <a:xfrm>
              <a:off x="1399431" y="111319"/>
              <a:ext cx="683812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rPr>
                <a:t>Заяц</a:t>
              </a: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Calibri"/>
              </a:endParaRPr>
            </a:p>
          </p:txBody>
        </p:sp>
        <p:sp>
          <p:nvSpPr>
            <p:cNvPr id="28" name="Поле 6"/>
            <p:cNvSpPr txBox="1"/>
            <p:nvPr/>
          </p:nvSpPr>
          <p:spPr>
            <a:xfrm>
              <a:off x="349858" y="628153"/>
              <a:ext cx="310100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rPr>
                <a:t>a</a:t>
              </a: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Calibri"/>
              </a:endParaRPr>
            </a:p>
          </p:txBody>
        </p:sp>
        <p:sp>
          <p:nvSpPr>
            <p:cNvPr id="29" name="Поле 7"/>
            <p:cNvSpPr txBox="1"/>
            <p:nvPr/>
          </p:nvSpPr>
          <p:spPr>
            <a:xfrm>
              <a:off x="1105232" y="771276"/>
              <a:ext cx="310100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rPr>
                <a:t>b</a:t>
              </a: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Calibri"/>
              </a:endParaRPr>
            </a:p>
          </p:txBody>
        </p:sp>
        <p:sp>
          <p:nvSpPr>
            <p:cNvPr id="30" name="Поле 8"/>
            <p:cNvSpPr txBox="1"/>
            <p:nvPr/>
          </p:nvSpPr>
          <p:spPr>
            <a:xfrm>
              <a:off x="1741335" y="620201"/>
              <a:ext cx="310100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rPr>
                <a:t>c</a:t>
              </a: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Calibri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3491880" y="285227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Волк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| </a:t>
            </a: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Заяц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 = a + b + c = 780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Волк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 = a + b = 260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Волк &amp; Заяц =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b</a:t>
            </a: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 = 50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Найти: Заяц =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b</a:t>
            </a: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 +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c</a:t>
            </a: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 = ?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93336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c = (a + b + c) – (a + b) = 780 – 260 = 520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 + c = 50 + 520 = 570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275856" y="2924278"/>
            <a:ext cx="3384376" cy="1699700"/>
            <a:chOff x="3275856" y="2924278"/>
            <a:chExt cx="3384376" cy="1699700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3275856" y="2924278"/>
              <a:ext cx="0" cy="1699700"/>
            </a:xfrm>
            <a:prstGeom prst="lin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3275856" y="3832629"/>
              <a:ext cx="3384376" cy="0"/>
            </a:xfrm>
            <a:prstGeom prst="lin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9499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  <p:bldP spid="4" grpId="0" build="p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8-2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291" y="1974200"/>
            <a:ext cx="8552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Используем графический способ решения с помощью кругов Эйлера.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4291" y="4669728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14.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800006"/>
              </p:ext>
            </p:extLst>
          </p:nvPr>
        </p:nvGraphicFramePr>
        <p:xfrm>
          <a:off x="2555776" y="644019"/>
          <a:ext cx="5112568" cy="919619"/>
        </p:xfrm>
        <a:graphic>
          <a:graphicData uri="http://schemas.openxmlformats.org/drawingml/2006/table">
            <a:tbl>
              <a:tblPr firstRow="1" firstCol="1" bandRow="1"/>
              <a:tblGrid>
                <a:gridCol w="2527711"/>
                <a:gridCol w="2584857"/>
              </a:tblGrid>
              <a:tr h="2223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Запрос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Найдено страниц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 тысячах)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+mn-lt"/>
                          <a:ea typeface="Calibri"/>
                        </a:rPr>
                        <a:t>Сканер | Принтер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Calibri"/>
                        </a:rPr>
                        <a:t>140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+mn-lt"/>
                          <a:ea typeface="Calibri"/>
                        </a:rPr>
                        <a:t>Сканер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Calibri"/>
                        </a:rPr>
                        <a:t>89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+mn-lt"/>
                          <a:ea typeface="Calibri"/>
                        </a:rPr>
                        <a:t>Принтер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Calibri"/>
                        </a:rPr>
                        <a:t>65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4291" y="1635646"/>
            <a:ext cx="85318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Calibri"/>
              </a:rPr>
              <a:t>Какое количество страниц (в тысячах) будет найдено по запросу </a:t>
            </a:r>
            <a:r>
              <a:rPr lang="ru-RU" sz="1600" i="1" dirty="0">
                <a:solidFill>
                  <a:srgbClr val="000000"/>
                </a:solidFill>
                <a:latin typeface="Calibri"/>
              </a:rPr>
              <a:t>Сканер &amp; Принтер</a:t>
            </a:r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? </a:t>
            </a:r>
            <a:endParaRPr lang="ru-RU" sz="1600" dirty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436803" y="2859782"/>
            <a:ext cx="2146300" cy="1581785"/>
            <a:chOff x="190832" y="95416"/>
            <a:chExt cx="2146852" cy="1582310"/>
          </a:xfrm>
        </p:grpSpPr>
        <p:sp>
          <p:nvSpPr>
            <p:cNvPr id="24" name="Овал 23"/>
            <p:cNvSpPr/>
            <p:nvPr/>
          </p:nvSpPr>
          <p:spPr>
            <a:xfrm>
              <a:off x="190832" y="373712"/>
              <a:ext cx="1304014" cy="1304014"/>
            </a:xfrm>
            <a:prstGeom prst="ellipse">
              <a:avLst/>
            </a:pr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>
              <a:off x="1033670" y="373712"/>
              <a:ext cx="1304014" cy="1304014"/>
            </a:xfrm>
            <a:prstGeom prst="ellipse">
              <a:avLst/>
            </a:pr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Поле 4"/>
            <p:cNvSpPr txBox="1"/>
            <p:nvPr/>
          </p:nvSpPr>
          <p:spPr>
            <a:xfrm>
              <a:off x="421420" y="95416"/>
              <a:ext cx="683812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i="1" kern="0" dirty="0" smtClean="0">
                  <a:solidFill>
                    <a:sysClr val="windowText" lastClr="000000"/>
                  </a:solidFill>
                  <a:latin typeface="+mn-lt"/>
                  <a:ea typeface="Calibri"/>
                </a:rPr>
                <a:t>Сканер</a:t>
              </a:r>
              <a:endParaRPr lang="ru-RU" sz="1200" kern="0" dirty="0">
                <a:solidFill>
                  <a:sysClr val="windowText" lastClr="000000"/>
                </a:solidFill>
                <a:latin typeface="+mn-lt"/>
                <a:ea typeface="Calibri"/>
              </a:endParaRPr>
            </a:p>
          </p:txBody>
        </p:sp>
        <p:sp>
          <p:nvSpPr>
            <p:cNvPr id="27" name="Поле 5"/>
            <p:cNvSpPr txBox="1"/>
            <p:nvPr/>
          </p:nvSpPr>
          <p:spPr>
            <a:xfrm>
              <a:off x="1399431" y="111319"/>
              <a:ext cx="683812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i="1" kern="0" dirty="0" smtClean="0">
                  <a:solidFill>
                    <a:sysClr val="windowText" lastClr="000000"/>
                  </a:solidFill>
                  <a:latin typeface="+mn-lt"/>
                  <a:ea typeface="Calibri"/>
                </a:rPr>
                <a:t>Принтер</a:t>
              </a:r>
              <a:endParaRPr lang="ru-RU" sz="1200" kern="0" dirty="0">
                <a:solidFill>
                  <a:sysClr val="windowText" lastClr="000000"/>
                </a:solidFill>
                <a:latin typeface="+mn-lt"/>
                <a:ea typeface="Calibri"/>
              </a:endParaRPr>
            </a:p>
          </p:txBody>
        </p:sp>
        <p:sp>
          <p:nvSpPr>
            <p:cNvPr id="28" name="Поле 6"/>
            <p:cNvSpPr txBox="1"/>
            <p:nvPr/>
          </p:nvSpPr>
          <p:spPr>
            <a:xfrm>
              <a:off x="349858" y="628153"/>
              <a:ext cx="310100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1" kern="0" dirty="0">
                  <a:solidFill>
                    <a:sysClr val="windowText" lastClr="000000"/>
                  </a:solidFill>
                  <a:latin typeface="+mn-lt"/>
                  <a:ea typeface="Calibri"/>
                </a:rPr>
                <a:t>a</a:t>
              </a:r>
              <a:endParaRPr lang="ru-RU" sz="1200" kern="0" dirty="0">
                <a:solidFill>
                  <a:sysClr val="windowText" lastClr="000000"/>
                </a:solidFill>
                <a:latin typeface="+mn-lt"/>
                <a:ea typeface="Calibri"/>
              </a:endParaRPr>
            </a:p>
          </p:txBody>
        </p:sp>
        <p:sp>
          <p:nvSpPr>
            <p:cNvPr id="29" name="Поле 7"/>
            <p:cNvSpPr txBox="1"/>
            <p:nvPr/>
          </p:nvSpPr>
          <p:spPr>
            <a:xfrm>
              <a:off x="1105232" y="771276"/>
              <a:ext cx="310100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1" kern="0">
                  <a:solidFill>
                    <a:sysClr val="windowText" lastClr="000000"/>
                  </a:solidFill>
                  <a:latin typeface="+mn-lt"/>
                  <a:ea typeface="Calibri"/>
                </a:rPr>
                <a:t>b</a:t>
              </a:r>
              <a:endParaRPr lang="ru-RU" sz="1200" kern="0">
                <a:solidFill>
                  <a:sysClr val="windowText" lastClr="000000"/>
                </a:solidFill>
                <a:latin typeface="+mn-lt"/>
                <a:ea typeface="Calibri"/>
              </a:endParaRPr>
            </a:p>
          </p:txBody>
        </p:sp>
        <p:sp>
          <p:nvSpPr>
            <p:cNvPr id="30" name="Поле 8"/>
            <p:cNvSpPr txBox="1"/>
            <p:nvPr/>
          </p:nvSpPr>
          <p:spPr>
            <a:xfrm>
              <a:off x="1741335" y="620201"/>
              <a:ext cx="310100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1" kern="0">
                  <a:solidFill>
                    <a:sysClr val="windowText" lastClr="000000"/>
                  </a:solidFill>
                  <a:latin typeface="+mn-lt"/>
                  <a:ea typeface="Calibri"/>
                </a:rPr>
                <a:t>c</a:t>
              </a:r>
              <a:endParaRPr lang="ru-RU" sz="1200" kern="0">
                <a:solidFill>
                  <a:sysClr val="windowText" lastClr="000000"/>
                </a:solidFill>
                <a:latin typeface="+mn-lt"/>
                <a:ea typeface="Calibri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3383868" y="285740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Сканер | Принтер = a + b + c = 140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Сканер = a + b = 89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Принтер = b + c = 65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Найти: Сканер &amp; Принтер = b = 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83868" y="401191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c = (a + b + c) – (a + b) = 140 – 89 = 51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 = (b + c) – c = 65 – 51 = 14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3275856" y="2924278"/>
            <a:ext cx="3384376" cy="1699700"/>
            <a:chOff x="3275856" y="2924278"/>
            <a:chExt cx="3384376" cy="1699700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3275856" y="2924278"/>
              <a:ext cx="0" cy="1699700"/>
            </a:xfrm>
            <a:prstGeom prst="lin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3275856" y="3832629"/>
              <a:ext cx="3384376" cy="0"/>
            </a:xfrm>
            <a:prstGeom prst="lin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538772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8-3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291" y="1974200"/>
            <a:ext cx="8552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Используем графический способ решения с помощью кругов Эйлера.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4291" y="4669728"/>
            <a:ext cx="13211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185.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217580"/>
              </p:ext>
            </p:extLst>
          </p:nvPr>
        </p:nvGraphicFramePr>
        <p:xfrm>
          <a:off x="2555776" y="644019"/>
          <a:ext cx="5112568" cy="919619"/>
        </p:xfrm>
        <a:graphic>
          <a:graphicData uri="http://schemas.openxmlformats.org/drawingml/2006/table">
            <a:tbl>
              <a:tblPr firstRow="1" firstCol="1" bandRow="1"/>
              <a:tblGrid>
                <a:gridCol w="2527711"/>
                <a:gridCol w="2584857"/>
              </a:tblGrid>
              <a:tr h="2223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Запрос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Найдено страниц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 тысячах)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+mn-lt"/>
                          <a:ea typeface="Calibri"/>
                        </a:rPr>
                        <a:t>Футбол &amp; Хоккей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</a:rPr>
                        <a:t>120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+mn-lt"/>
                          <a:ea typeface="Calibri"/>
                        </a:rPr>
                        <a:t>Футбол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</a:rPr>
                        <a:t>170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+mn-lt"/>
                          <a:ea typeface="Calibri"/>
                        </a:rPr>
                        <a:t>Хоккей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Calibri"/>
                        </a:rPr>
                        <a:t>135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4291" y="1635646"/>
            <a:ext cx="85318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Calibri"/>
              </a:rPr>
              <a:t>Какое количество страниц (в тысячах) будет найдено по запросу </a:t>
            </a:r>
            <a:r>
              <a:rPr lang="ru-RU" sz="1600" i="1" dirty="0">
                <a:solidFill>
                  <a:srgbClr val="000000"/>
                </a:solidFill>
                <a:latin typeface="Calibri"/>
              </a:rPr>
              <a:t>Футбол | Хоккей</a:t>
            </a:r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? </a:t>
            </a:r>
            <a:endParaRPr lang="ru-RU" sz="1600" dirty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370133" y="2826169"/>
            <a:ext cx="2146300" cy="1581785"/>
            <a:chOff x="190832" y="95416"/>
            <a:chExt cx="2146852" cy="1582310"/>
          </a:xfrm>
        </p:grpSpPr>
        <p:sp>
          <p:nvSpPr>
            <p:cNvPr id="24" name="Овал 23"/>
            <p:cNvSpPr/>
            <p:nvPr/>
          </p:nvSpPr>
          <p:spPr>
            <a:xfrm>
              <a:off x="190832" y="373712"/>
              <a:ext cx="1304014" cy="1304014"/>
            </a:xfrm>
            <a:prstGeom prst="ellipse">
              <a:avLst/>
            </a:pr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>
              <a:off x="1033670" y="373712"/>
              <a:ext cx="1304014" cy="1304014"/>
            </a:xfrm>
            <a:prstGeom prst="ellipse">
              <a:avLst/>
            </a:pr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Поле 4"/>
            <p:cNvSpPr txBox="1"/>
            <p:nvPr/>
          </p:nvSpPr>
          <p:spPr>
            <a:xfrm>
              <a:off x="421420" y="95416"/>
              <a:ext cx="683812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i="1" kern="0" dirty="0" smtClean="0">
                  <a:solidFill>
                    <a:sysClr val="windowText" lastClr="000000"/>
                  </a:solidFill>
                  <a:latin typeface="Calibri"/>
                  <a:ea typeface="Calibri"/>
                </a:rPr>
                <a:t>Футбол</a:t>
              </a:r>
              <a:endParaRPr lang="ru-RU" sz="1200" kern="0" dirty="0">
                <a:solidFill>
                  <a:sysClr val="windowText" lastClr="000000"/>
                </a:solidFill>
                <a:latin typeface="Calibri"/>
                <a:ea typeface="Calibri"/>
              </a:endParaRPr>
            </a:p>
          </p:txBody>
        </p:sp>
        <p:sp>
          <p:nvSpPr>
            <p:cNvPr id="27" name="Поле 5"/>
            <p:cNvSpPr txBox="1"/>
            <p:nvPr/>
          </p:nvSpPr>
          <p:spPr>
            <a:xfrm>
              <a:off x="1399431" y="111319"/>
              <a:ext cx="683812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i="1" kern="0" dirty="0" smtClean="0">
                  <a:solidFill>
                    <a:sysClr val="windowText" lastClr="000000"/>
                  </a:solidFill>
                  <a:latin typeface="Calibri"/>
                  <a:ea typeface="Calibri"/>
                </a:rPr>
                <a:t>Хоккей</a:t>
              </a:r>
              <a:endParaRPr lang="ru-RU" sz="1200" kern="0" dirty="0">
                <a:solidFill>
                  <a:sysClr val="windowText" lastClr="000000"/>
                </a:solidFill>
                <a:latin typeface="Calibri"/>
                <a:ea typeface="Calibri"/>
              </a:endParaRPr>
            </a:p>
          </p:txBody>
        </p:sp>
        <p:sp>
          <p:nvSpPr>
            <p:cNvPr id="28" name="Поле 6"/>
            <p:cNvSpPr txBox="1"/>
            <p:nvPr/>
          </p:nvSpPr>
          <p:spPr>
            <a:xfrm>
              <a:off x="349858" y="628153"/>
              <a:ext cx="310100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1" kern="0" dirty="0">
                  <a:solidFill>
                    <a:sysClr val="windowText" lastClr="000000"/>
                  </a:solidFill>
                  <a:latin typeface="Calibri"/>
                  <a:ea typeface="Calibri"/>
                </a:rPr>
                <a:t>a</a:t>
              </a:r>
              <a:endParaRPr lang="ru-RU" sz="1200" kern="0" dirty="0">
                <a:solidFill>
                  <a:sysClr val="windowText" lastClr="000000"/>
                </a:solidFill>
                <a:latin typeface="Calibri"/>
                <a:ea typeface="Calibri"/>
              </a:endParaRPr>
            </a:p>
          </p:txBody>
        </p:sp>
        <p:sp>
          <p:nvSpPr>
            <p:cNvPr id="29" name="Поле 7"/>
            <p:cNvSpPr txBox="1"/>
            <p:nvPr/>
          </p:nvSpPr>
          <p:spPr>
            <a:xfrm>
              <a:off x="1105232" y="771276"/>
              <a:ext cx="310100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1" kern="0">
                  <a:solidFill>
                    <a:sysClr val="windowText" lastClr="000000"/>
                  </a:solidFill>
                  <a:latin typeface="Calibri"/>
                  <a:ea typeface="Calibri"/>
                </a:rPr>
                <a:t>b</a:t>
              </a:r>
              <a:endParaRPr lang="ru-RU" sz="1200" kern="0">
                <a:solidFill>
                  <a:sysClr val="windowText" lastClr="000000"/>
                </a:solidFill>
                <a:latin typeface="Calibri"/>
                <a:ea typeface="Calibri"/>
              </a:endParaRPr>
            </a:p>
          </p:txBody>
        </p:sp>
        <p:sp>
          <p:nvSpPr>
            <p:cNvPr id="30" name="Поле 8"/>
            <p:cNvSpPr txBox="1"/>
            <p:nvPr/>
          </p:nvSpPr>
          <p:spPr>
            <a:xfrm>
              <a:off x="1741335" y="620201"/>
              <a:ext cx="310100" cy="278296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1" kern="0">
                  <a:solidFill>
                    <a:sysClr val="windowText" lastClr="000000"/>
                  </a:solidFill>
                  <a:latin typeface="Calibri"/>
                  <a:ea typeface="Calibri"/>
                </a:rPr>
                <a:t>c</a:t>
              </a:r>
              <a:endParaRPr lang="ru-RU" sz="1200" kern="0">
                <a:solidFill>
                  <a:sysClr val="windowText" lastClr="000000"/>
                </a:solidFill>
                <a:latin typeface="Calibri"/>
                <a:ea typeface="Calibri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3383868" y="2842067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Футбол &amp; Хоккей =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b = 120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Футбол =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a + b = 170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Хоккей =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b + c = 135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Найти: Футбол | Хоккей =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a + b + c = 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83868" y="397590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c = (b + c) – b = 135 – 120 = 15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a + b + c = (a + b) + c = 170 + 15 = 185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3275856" y="2924278"/>
            <a:ext cx="3384376" cy="1699700"/>
            <a:chOff x="3275856" y="2924278"/>
            <a:chExt cx="3384376" cy="1699700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3275856" y="2924278"/>
              <a:ext cx="0" cy="1699700"/>
            </a:xfrm>
            <a:prstGeom prst="lin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3275856" y="3832629"/>
              <a:ext cx="3384376" cy="0"/>
            </a:xfrm>
            <a:prstGeom prst="lin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982934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" grpId="0" build="p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8-4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291" y="1974200"/>
            <a:ext cx="8552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Используем графический способ решения с помощью кругов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Эйлера для трёх множеств. 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4291" y="4669728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95.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514993"/>
              </p:ext>
            </p:extLst>
          </p:nvPr>
        </p:nvGraphicFramePr>
        <p:xfrm>
          <a:off x="2555776" y="644019"/>
          <a:ext cx="5112568" cy="919619"/>
        </p:xfrm>
        <a:graphic>
          <a:graphicData uri="http://schemas.openxmlformats.org/drawingml/2006/table">
            <a:tbl>
              <a:tblPr firstRow="1" firstCol="1" bandRow="1"/>
              <a:tblGrid>
                <a:gridCol w="2527711"/>
                <a:gridCol w="2584857"/>
              </a:tblGrid>
              <a:tr h="2223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Запрос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Найдено страниц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 тысячах)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+mn-lt"/>
                          <a:ea typeface="Calibri"/>
                        </a:rPr>
                        <a:t>Лебедь &amp; Рак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</a:rPr>
                        <a:t>295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+mn-lt"/>
                          <a:ea typeface="Calibri"/>
                        </a:rPr>
                        <a:t>Лебедь &amp; Щука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</a:rPr>
                        <a:t>310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+mn-lt"/>
                          <a:ea typeface="Calibri"/>
                        </a:rPr>
                        <a:t>Лебедь &amp; (Рак 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| </a:t>
                      </a:r>
                      <a:r>
                        <a:rPr lang="ru-RU" sz="1400" i="1">
                          <a:effectLst/>
                          <a:latin typeface="+mn-lt"/>
                          <a:ea typeface="Calibri"/>
                        </a:rPr>
                        <a:t>Щука)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Calibri"/>
                        </a:rPr>
                        <a:t>510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4291" y="1635646"/>
            <a:ext cx="85318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Calibri"/>
              </a:rPr>
              <a:t>Какое количество страниц (в тысячах) будет найдено по запросу </a:t>
            </a:r>
            <a:r>
              <a:rPr lang="ru-RU" sz="1600" i="1" dirty="0">
                <a:solidFill>
                  <a:srgbClr val="000000"/>
                </a:solidFill>
                <a:latin typeface="Calibri"/>
              </a:rPr>
              <a:t>Лебедь &amp; Рак &amp; Щука</a:t>
            </a:r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? </a:t>
            </a:r>
            <a:endParaRPr lang="ru-RU" sz="1600" dirty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6" name="Полотно 75"/>
          <p:cNvGrpSpPr/>
          <p:nvPr/>
        </p:nvGrpSpPr>
        <p:grpSpPr>
          <a:xfrm>
            <a:off x="380008" y="2567155"/>
            <a:ext cx="2154167" cy="2092827"/>
            <a:chOff x="0" y="0"/>
            <a:chExt cx="2631440" cy="255651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2631440" cy="2556510"/>
            </a:xfrm>
            <a:prstGeom prst="rect">
              <a:avLst/>
            </a:prstGeom>
          </p:spPr>
        </p:sp>
        <p:grpSp>
          <p:nvGrpSpPr>
            <p:cNvPr id="18" name="Группа 17"/>
            <p:cNvGrpSpPr/>
            <p:nvPr/>
          </p:nvGrpSpPr>
          <p:grpSpPr>
            <a:xfrm>
              <a:off x="164321" y="7"/>
              <a:ext cx="2268778" cy="2520567"/>
              <a:chOff x="164321" y="7"/>
              <a:chExt cx="2268778" cy="2520567"/>
            </a:xfrm>
          </p:grpSpPr>
          <p:sp>
            <p:nvSpPr>
              <p:cNvPr id="19" name="Овал 18"/>
              <p:cNvSpPr/>
              <p:nvPr/>
            </p:nvSpPr>
            <p:spPr>
              <a:xfrm>
                <a:off x="190832" y="278303"/>
                <a:ext cx="1304014" cy="1304014"/>
              </a:xfrm>
              <a:prstGeom prst="ellipse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1033670" y="278303"/>
                <a:ext cx="1304014" cy="1304014"/>
              </a:xfrm>
              <a:prstGeom prst="ellipse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21" name="Поле 70"/>
              <p:cNvSpPr txBox="1"/>
              <p:nvPr/>
            </p:nvSpPr>
            <p:spPr>
              <a:xfrm>
                <a:off x="164321" y="7"/>
                <a:ext cx="805763" cy="27829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400" b="0" i="1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Лебедь</a:t>
                </a:r>
                <a:endPara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31" name="Поле 71"/>
              <p:cNvSpPr txBox="1"/>
              <p:nvPr/>
            </p:nvSpPr>
            <p:spPr>
              <a:xfrm>
                <a:off x="1605895" y="15910"/>
                <a:ext cx="827204" cy="27829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400" b="0" i="1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Рак</a:t>
                </a: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32" name="Поле 72"/>
              <p:cNvSpPr txBox="1"/>
              <p:nvPr/>
            </p:nvSpPr>
            <p:spPr>
              <a:xfrm>
                <a:off x="373711" y="532744"/>
                <a:ext cx="310100" cy="27829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1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a</a:t>
                </a: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33" name="Поле 73"/>
              <p:cNvSpPr txBox="1"/>
              <p:nvPr/>
            </p:nvSpPr>
            <p:spPr>
              <a:xfrm>
                <a:off x="1105232" y="628161"/>
                <a:ext cx="310100" cy="27829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1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b</a:t>
                </a: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34" name="Поле 74"/>
              <p:cNvSpPr txBox="1"/>
              <p:nvPr/>
            </p:nvSpPr>
            <p:spPr>
              <a:xfrm>
                <a:off x="1725433" y="524792"/>
                <a:ext cx="310100" cy="27829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1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c</a:t>
                </a: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659963" y="938185"/>
                <a:ext cx="1304014" cy="1304014"/>
              </a:xfrm>
              <a:prstGeom prst="ellipse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6" name="Поле 46"/>
              <p:cNvSpPr txBox="1"/>
              <p:nvPr/>
            </p:nvSpPr>
            <p:spPr>
              <a:xfrm>
                <a:off x="970060" y="2242278"/>
                <a:ext cx="683812" cy="27829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400" b="0" i="1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Щука</a:t>
                </a: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37" name="Поле 47"/>
              <p:cNvSpPr txBox="1"/>
              <p:nvPr/>
            </p:nvSpPr>
            <p:spPr>
              <a:xfrm>
                <a:off x="795184" y="1232460"/>
                <a:ext cx="310100" cy="27829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1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d</a:t>
                </a:r>
                <a:endPara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38" name="Поле 48"/>
              <p:cNvSpPr txBox="1"/>
              <p:nvPr/>
            </p:nvSpPr>
            <p:spPr>
              <a:xfrm>
                <a:off x="1105232" y="962041"/>
                <a:ext cx="310100" cy="27829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1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e</a:t>
                </a: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39" name="Поле 49"/>
              <p:cNvSpPr txBox="1"/>
              <p:nvPr/>
            </p:nvSpPr>
            <p:spPr>
              <a:xfrm>
                <a:off x="1494543" y="1232440"/>
                <a:ext cx="310100" cy="27829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1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f</a:t>
                </a: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  <p:sp>
            <p:nvSpPr>
              <p:cNvPr id="40" name="Поле 50"/>
              <p:cNvSpPr txBox="1"/>
              <p:nvPr/>
            </p:nvSpPr>
            <p:spPr>
              <a:xfrm>
                <a:off x="1184297" y="1812882"/>
                <a:ext cx="310100" cy="36577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1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lt"/>
                    <a:ea typeface="Calibri"/>
                  </a:rPr>
                  <a:t>g</a:t>
                </a: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Calibri"/>
                </a:endParaRPr>
              </a:p>
            </p:txBody>
          </p:sp>
        </p:grpSp>
      </p:grpSp>
      <p:sp>
        <p:nvSpPr>
          <p:cNvPr id="4" name="Прямоугольник 3"/>
          <p:cNvSpPr/>
          <p:nvPr/>
        </p:nvSpPr>
        <p:spPr>
          <a:xfrm>
            <a:off x="3383868" y="2841779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Лебедь &amp; Рак =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b + e = 295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Лебедь &amp; Щука =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d + e = 310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Лебедь &amp; (Рак | Щука) =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b + d + e = 510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>
                <a:solidFill>
                  <a:srgbClr val="000099"/>
                </a:solidFill>
                <a:latin typeface="Calibri"/>
                <a:ea typeface="Times New Roman"/>
              </a:rPr>
              <a:t>Найти: Лебедь &amp; Рак &amp; Щука =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e = 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83868" y="393933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d = (b + d + e) – (b + e) = 510 – 295 = 215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e = (d + e) – d = 310 – 215 = 95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3275856" y="2924278"/>
            <a:ext cx="3384376" cy="1699700"/>
            <a:chOff x="3275856" y="2924278"/>
            <a:chExt cx="3384376" cy="1699700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3275856" y="2924278"/>
              <a:ext cx="0" cy="1699700"/>
            </a:xfrm>
            <a:prstGeom prst="lin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3275856" y="3832629"/>
              <a:ext cx="3384376" cy="0"/>
            </a:xfrm>
            <a:prstGeom prst="lin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7393646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" grpId="0" build="p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9850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7620</TotalTime>
  <Words>931</Words>
  <Application>Microsoft Office PowerPoint</Application>
  <PresentationFormat>Экран (16:9)</PresentationFormat>
  <Paragraphs>137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Питон</vt:lpstr>
      <vt:lpstr>ОГЭ по информатике</vt:lpstr>
      <vt:lpstr>Справочная информация</vt:lpstr>
      <vt:lpstr>Справочная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382</cp:revision>
  <dcterms:created xsi:type="dcterms:W3CDTF">2010-02-14T19:37:55Z</dcterms:created>
  <dcterms:modified xsi:type="dcterms:W3CDTF">2022-07-12T18:48:35Z</dcterms:modified>
</cp:coreProperties>
</file>